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7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0" r:id="rId10"/>
    <p:sldId id="277" r:id="rId11"/>
    <p:sldId id="281" r:id="rId12"/>
    <p:sldId id="264" r:id="rId13"/>
    <p:sldId id="282" r:id="rId14"/>
    <p:sldId id="283" r:id="rId15"/>
    <p:sldId id="265" r:id="rId16"/>
    <p:sldId id="266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1" d="100"/>
          <a:sy n="121" d="100"/>
        </p:scale>
        <p:origin x="1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339886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19074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68308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6336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16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88973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DimsonK/2020-11-otus-spring-konovalov/tree/spring-project/spring-project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Управление</a:t>
            </a:r>
            <a:endParaRPr lang="ru-RU"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B79D1FE-1F1A-486E-A4C3-98428BABA7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40309" y="1303536"/>
            <a:ext cx="9111311" cy="539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536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Исходники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GitHub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https://github.com/DimsonK/2020-11-otus-spring-konovalov/tree/spring-project/spring-project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1040011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БД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172C889-C845-4F8F-92E4-D1AAF5509A7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281183" y="1316420"/>
            <a:ext cx="7629633" cy="546275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Авторизация и фильтрация данных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9448F6F-9B25-419D-85D1-C5A1D24B7F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1413" y="1368732"/>
            <a:ext cx="6537517" cy="53358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9C3707E-B6B7-4A2A-B5D3-9BECB125AEC3}"/>
              </a:ext>
            </a:extLst>
          </p:cNvPr>
          <p:cNvSpPr txBox="1"/>
          <p:nvPr/>
        </p:nvSpPr>
        <p:spPr>
          <a:xfrm>
            <a:off x="354725" y="1497724"/>
            <a:ext cx="3965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/>
              <a:t>Фильтрация списка книг по роли и уровню доступа</a:t>
            </a:r>
          </a:p>
        </p:txBody>
      </p:sp>
    </p:spTree>
    <p:extLst>
      <p:ext uri="{BB962C8B-B14F-4D97-AF65-F5344CB8AC3E}">
        <p14:creationId xmlns:p14="http://schemas.microsoft.com/office/powerpoint/2010/main" val="34510178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Работа с </a:t>
            </a:r>
            <a:r>
              <a:rPr lang="ru-RU" sz="45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даными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C3707E-B6B7-4A2A-B5D3-9BECB125AEC3}"/>
              </a:ext>
            </a:extLst>
          </p:cNvPr>
          <p:cNvSpPr txBox="1"/>
          <p:nvPr/>
        </p:nvSpPr>
        <p:spPr>
          <a:xfrm>
            <a:off x="354725" y="1497724"/>
            <a:ext cx="3965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/>
              <a:t>Выборка доступных к выдаче экземпляров книг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33A2B69-FE55-447B-86F9-0C6034764F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725" y="2731037"/>
            <a:ext cx="10791825" cy="317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3478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AD14A26-AFE2-42E7-90ED-C51BFFD44E43}"/>
              </a:ext>
            </a:extLst>
          </p:cNvPr>
          <p:cNvSpPr txBox="1"/>
          <p:nvPr/>
        </p:nvSpPr>
        <p:spPr>
          <a:xfrm>
            <a:off x="1300655" y="1813034"/>
            <a:ext cx="933318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Курс дал возможность на практике попробовать 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Spring Boot </a:t>
            </a: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и сопутствующие технологии;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Многое из рассмотренного на курсе позволило правильно использовать технологии 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Spring Boot </a:t>
            </a: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для внедрения в проекте на работе;</a:t>
            </a:r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ru-RU" sz="1600" b="1" dirty="0">
                <a:solidFill>
                  <a:schemeClr val="accent1">
                    <a:lumMod val="50000"/>
                  </a:schemeClr>
                </a:solidFill>
              </a:rPr>
              <a:t>В планах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Более глубокое изучение 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Java</a:t>
            </a: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 и 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Spring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Изучение и внедрение </a:t>
            </a:r>
            <a:r>
              <a:rPr lang="ru-RU" sz="1600" dirty="0" err="1">
                <a:solidFill>
                  <a:schemeClr val="accent1">
                    <a:lumMod val="50000"/>
                  </a:schemeClr>
                </a:solidFill>
              </a:rPr>
              <a:t>микросервисной</a:t>
            </a: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 архитектуры в текущей работе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</a:t>
            </a:r>
            <a:r>
              <a:rPr lang="en-US" sz="5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0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</a:t>
            </a:r>
            <a:r>
              <a:rPr lang="en-US" sz="5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0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внимание</a:t>
            </a:r>
            <a:r>
              <a:rPr lang="en-US" sz="5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!</a:t>
            </a:r>
            <a:br>
              <a:rPr lang="en-US" sz="5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Grp="1" noChangeAspect="1"/>
          </p:cNvPicPr>
          <p:nvPr>
            <p:ph type="pic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38" b="15838"/>
          <a:stretch>
            <a:fillRect/>
          </a:stretch>
        </p:blipFill>
        <p:spPr>
          <a:xfrm>
            <a:off x="3481388" y="5121275"/>
            <a:ext cx="1300162" cy="1373188"/>
          </a:xfrm>
          <a:prstGeom prst="ellipse">
            <a:avLst/>
          </a:prstGeom>
          <a:noFill/>
          <a:ln>
            <a:noFill/>
          </a:ln>
        </p:spPr>
      </p:pic>
      <p:sp>
        <p:nvSpPr>
          <p:cNvPr id="324" name="Google Shape;324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Коновалов Дмитрий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Ведущий инженер-программист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банк ПСБ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хорошо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видно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&amp;&amp;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слышно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?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	       ,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все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хорошо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в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чат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есть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проблемы</a:t>
            </a:r>
            <a:endParaRPr sz="2109" b="1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buSzPts val="3600"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Продукт "</a:t>
            </a:r>
            <a:r>
              <a:rPr lang="ru-RU" sz="3600" dirty="0" err="1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Bookworm</a:t>
            </a: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" - управление библиотекой.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Коновалов Дмитрий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Ведущий инженер-программист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банк ПСБ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Рисунок 4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38" b="15838"/>
          <a:stretch>
            <a:fillRect/>
          </a:stretch>
        </p:blipFill>
        <p:spPr>
          <a:xfrm>
            <a:off x="3480882" y="5120636"/>
            <a:ext cx="1345117" cy="1373033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защиты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</a:t>
              </a:r>
              <a:r>
                <a:rPr lang="en-US" sz="2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проекта</a:t>
              </a:r>
              <a:endParaRPr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</a:t>
              </a:r>
              <a:r>
                <a:rPr lang="en-US" sz="2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планировалось</a:t>
              </a:r>
              <a:endParaRPr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</a:t>
              </a:r>
              <a:r>
                <a:rPr lang="en-US" sz="2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технологии</a:t>
              </a:r>
              <a:endParaRPr sz="28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</a:t>
              </a:r>
              <a:r>
                <a:rPr lang="en-US" sz="28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получилось</a:t>
              </a:r>
              <a:endParaRPr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</a:t>
              </a:r>
              <a:r>
                <a:rPr lang="en-US" sz="28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/</a:t>
              </a: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архитектура</a:t>
              </a:r>
              <a:endParaRPr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</a:t>
            </a:r>
            <a:r>
              <a:rPr lang="en-US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«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Bookworm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»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556391" y="1874074"/>
            <a:ext cx="7326379" cy="709108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0" i="0" u="none" strike="noStrike" cap="none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Изучение и применение на практике технологий </a:t>
            </a:r>
            <a:r>
              <a:rPr lang="en-US" sz="1800" b="0" i="0" u="none" strike="noStrike" cap="none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Spring Boot </a:t>
            </a:r>
            <a:r>
              <a:rPr lang="ru-RU" sz="1800" b="0" i="0" u="none" strike="noStrike" cap="none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на примере автоматизации </a:t>
            </a:r>
            <a:r>
              <a:rPr lang="ru-RU" sz="1800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у</a:t>
            </a:r>
            <a:r>
              <a:rPr lang="ru-RU" sz="1800" b="0" i="0" u="none" strike="noStrike" cap="none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правления фондами библиотеки. </a:t>
            </a:r>
            <a:endParaRPr sz="1800" b="0" i="0" u="none" strike="noStrike" cap="none" dirty="0">
              <a:solidFill>
                <a:schemeClr val="accent1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876" y="2891369"/>
            <a:ext cx="586227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3153103" y="2832311"/>
            <a:ext cx="6729667" cy="824034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Учет пользователей, выдачи и возврата книг на руки, разграничение доступа к материалам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6876" y="3920353"/>
            <a:ext cx="586226" cy="824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3153102" y="3935778"/>
            <a:ext cx="6729668" cy="824034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Предоставление материалов в открытом доступе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98638" y="5003415"/>
            <a:ext cx="554464" cy="824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" name="Google Shape;234;p25">
            <a:extLst>
              <a:ext uri="{FF2B5EF4-FFF2-40B4-BE49-F238E27FC236}">
                <a16:creationId xmlns:a16="http://schemas.microsoft.com/office/drawing/2014/main" id="{8963E4A6-E8D9-49E5-A7F4-3ECF59A0573E}"/>
              </a:ext>
            </a:extLst>
          </p:cNvPr>
          <p:cNvSpPr/>
          <p:nvPr/>
        </p:nvSpPr>
        <p:spPr>
          <a:xfrm>
            <a:off x="3153102" y="5003416"/>
            <a:ext cx="6729668" cy="824034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Электронный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</a:t>
            </a: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итальный зал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планировалось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7E7B292-1B9F-4BEB-8A7F-E683590DFEC6}"/>
              </a:ext>
            </a:extLst>
          </p:cNvPr>
          <p:cNvSpPr txBox="1"/>
          <p:nvPr/>
        </p:nvSpPr>
        <p:spPr>
          <a:xfrm>
            <a:off x="1300485" y="1424063"/>
            <a:ext cx="858145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solidFill>
                  <a:schemeClr val="accent1">
                    <a:lumMod val="50000"/>
                  </a:schemeClr>
                </a:solidFill>
              </a:rPr>
              <a:t>Для читателей: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Регистрация и авторизация;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Поиск книг по авторам, названиям, жанрам, типам документов;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Отзывы о книге;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Заказ книг, с возможностью забрать книги в удобное время;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Читальный зал - чтение книг и материалов доступных в электронном виде в читальном зале или удаленно;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Личный кабинет читателя, история заказов их статус;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Уведомления по e-mail, о сроке сдачи книги в библиотеку и статусе заказа книг;</a:t>
            </a:r>
          </a:p>
          <a:p>
            <a:r>
              <a:rPr lang="ru-RU" sz="1600" b="1" dirty="0">
                <a:solidFill>
                  <a:schemeClr val="accent1">
                    <a:lumMod val="50000"/>
                  </a:schemeClr>
                </a:solidFill>
              </a:rPr>
              <a:t>Для библиотекарей: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Ведение каталога изданий, авторов, жанров, типов материалов;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Загрузка в библиотеку электронных версий изданий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Установление доступа читателей к материалам хранилища (читальный зал, издания с ограниченным доступом);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Учет выдачи печатных изданий на руки, контроль возврата;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технологии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911764" y="1980125"/>
            <a:ext cx="3796593" cy="2266266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Spring Data JPA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Spring Boot Starter Web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Spring Boot AOP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Spring Cache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Spring Boot Security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Spring Validation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Spring Configuration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Spring Boot Actuator</a:t>
            </a: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273;p27">
            <a:extLst>
              <a:ext uri="{FF2B5EF4-FFF2-40B4-BE49-F238E27FC236}">
                <a16:creationId xmlns:a16="http://schemas.microsoft.com/office/drawing/2014/main" id="{8550C58D-4A33-450F-AE72-2F9B95963FCE}"/>
              </a:ext>
            </a:extLst>
          </p:cNvPr>
          <p:cNvSpPr/>
          <p:nvPr/>
        </p:nvSpPr>
        <p:spPr>
          <a:xfrm>
            <a:off x="4932946" y="1980125"/>
            <a:ext cx="4879174" cy="2266266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H2 (com.h2database)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 err="1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en-US" sz="1800" b="1" dirty="0" err="1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org.postgresql</a:t>
            </a: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JSON Web Tokens (</a:t>
            </a:r>
            <a:r>
              <a:rPr lang="en-US" sz="1800" b="1" dirty="0" err="1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io.jsonwebtoken</a:t>
            </a: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 err="1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MapStruct</a:t>
            </a: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en-US" sz="1800" b="1" dirty="0" err="1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org.mapstruct</a:t>
            </a: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Flyway (</a:t>
            </a:r>
            <a:r>
              <a:rPr lang="en-US" sz="1800" b="1" dirty="0" err="1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org.flywaydb</a:t>
            </a: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Project Lombok (</a:t>
            </a:r>
            <a:r>
              <a:rPr lang="en-US" sz="1800" b="1" dirty="0" err="1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org.projectlombok</a:t>
            </a: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Resilience4j (io.github.resilience4j)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Swagger (</a:t>
            </a:r>
            <a:r>
              <a:rPr lang="en-US" sz="1800" b="1" dirty="0" err="1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io.swagger</a:t>
            </a: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800" b="1" i="0" u="none" strike="noStrike" cap="none" dirty="0">
              <a:solidFill>
                <a:schemeClr val="accent1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273;p27">
            <a:extLst>
              <a:ext uri="{FF2B5EF4-FFF2-40B4-BE49-F238E27FC236}">
                <a16:creationId xmlns:a16="http://schemas.microsoft.com/office/drawing/2014/main" id="{91F84410-4BEB-4481-B3C5-D04CE2504C01}"/>
              </a:ext>
            </a:extLst>
          </p:cNvPr>
          <p:cNvSpPr/>
          <p:nvPr/>
        </p:nvSpPr>
        <p:spPr>
          <a:xfrm>
            <a:off x="911764" y="4897171"/>
            <a:ext cx="8900356" cy="1612043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NodeJS 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Angular 11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NGRX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PrimeNG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Nginx</a:t>
            </a:r>
            <a:endParaRPr sz="2000" b="1" i="0" u="none" strike="noStrike" cap="none" dirty="0">
              <a:solidFill>
                <a:schemeClr val="accent1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CE288A-9723-4EED-A2AF-A8863DA3ABA6}"/>
              </a:ext>
            </a:extLst>
          </p:cNvPr>
          <p:cNvSpPr txBox="1"/>
          <p:nvPr/>
        </p:nvSpPr>
        <p:spPr>
          <a:xfrm>
            <a:off x="911764" y="1488396"/>
            <a:ext cx="8900356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accent1">
                    <a:lumMod val="50000"/>
                  </a:schemeClr>
                </a:solidFill>
              </a:rPr>
              <a:t>Backend</a:t>
            </a:r>
            <a:endParaRPr lang="ru-RU" sz="18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AF1C46-F3B2-487F-9ABA-8CA2033A7C69}"/>
              </a:ext>
            </a:extLst>
          </p:cNvPr>
          <p:cNvSpPr txBox="1"/>
          <p:nvPr/>
        </p:nvSpPr>
        <p:spPr>
          <a:xfrm>
            <a:off x="911764" y="4469156"/>
            <a:ext cx="8900356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accent1">
                    <a:lumMod val="50000"/>
                  </a:schemeClr>
                </a:solidFill>
              </a:rPr>
              <a:t>Frontend</a:t>
            </a:r>
            <a:endParaRPr lang="ru-RU" sz="18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Главный экран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B79D1FE-1F1A-486E-A4C3-98428BABA7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0462" y="1257212"/>
            <a:ext cx="9271007" cy="54910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Поиск книг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B79D1FE-1F1A-486E-A4C3-98428BABA7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479136" y="1257212"/>
            <a:ext cx="9233659" cy="549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042024"/>
      </p:ext>
    </p:extLst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</TotalTime>
  <Words>417</Words>
  <Application>Microsoft Office PowerPoint</Application>
  <PresentationFormat>Широкоэкранный</PresentationFormat>
  <Paragraphs>88</Paragraphs>
  <Slides>16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3" baseType="lpstr">
      <vt:lpstr>Arial</vt:lpstr>
      <vt:lpstr>Avenir</vt:lpstr>
      <vt:lpstr>Calibri</vt:lpstr>
      <vt:lpstr>Noto Sans Symbols</vt:lpstr>
      <vt:lpstr>Roboto</vt:lpstr>
      <vt:lpstr>Times New Roman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Дмитрий Коновалов</dc:creator>
  <cp:lastModifiedBy>Дмитрий Коновалов</cp:lastModifiedBy>
  <cp:revision>31</cp:revision>
  <dcterms:modified xsi:type="dcterms:W3CDTF">2021-05-25T07:42:20Z</dcterms:modified>
</cp:coreProperties>
</file>